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1"/>
    <p:sldMasterId id="2147483683" r:id="rId2"/>
  </p:sldMasterIdLst>
  <p:notesMasterIdLst>
    <p:notesMasterId r:id="rId22"/>
  </p:notesMasterIdLst>
  <p:handoutMasterIdLst>
    <p:handoutMasterId r:id="rId23"/>
  </p:handoutMasterIdLst>
  <p:sldIdLst>
    <p:sldId id="256" r:id="rId3"/>
    <p:sldId id="260" r:id="rId4"/>
    <p:sldId id="276" r:id="rId5"/>
    <p:sldId id="257" r:id="rId6"/>
    <p:sldId id="273" r:id="rId7"/>
    <p:sldId id="272" r:id="rId8"/>
    <p:sldId id="277" r:id="rId9"/>
    <p:sldId id="278" r:id="rId10"/>
    <p:sldId id="263" r:id="rId11"/>
    <p:sldId id="262" r:id="rId12"/>
    <p:sldId id="274" r:id="rId13"/>
    <p:sldId id="275" r:id="rId14"/>
    <p:sldId id="265" r:id="rId15"/>
    <p:sldId id="267" r:id="rId16"/>
    <p:sldId id="264" r:id="rId17"/>
    <p:sldId id="268" r:id="rId18"/>
    <p:sldId id="270" r:id="rId19"/>
    <p:sldId id="279" r:id="rId20"/>
    <p:sldId id="27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7437"/>
    <a:srgbClr val="A7934B"/>
    <a:srgbClr val="00305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83" autoAdjust="0"/>
    <p:restoredTop sz="96327"/>
  </p:normalViewPr>
  <p:slideViewPr>
    <p:cSldViewPr snapToGrid="0" snapToObjects="1">
      <p:cViewPr varScale="1">
        <p:scale>
          <a:sx n="86" d="100"/>
          <a:sy n="86" d="100"/>
        </p:scale>
        <p:origin x="586" y="58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eg>
</file>

<file path=ppt/media/image17.jpeg>
</file>

<file path=ppt/media/image18.JP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media/image8.JP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1DCACE-BE26-4399-88FA-748A8A424669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665E5B-06F8-40F0-85A6-01B3F480BE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728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65E5B-06F8-40F0-85A6-01B3F480BE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507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5684" y="1149178"/>
            <a:ext cx="6795912" cy="2643890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i="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55682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1800" b="0" cap="none" spc="0" baseline="0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30000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441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5/1/2022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441135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441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3.png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3.pn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3.png"/><Relationship Id="rId4" Type="http://schemas.openxmlformats.org/officeDocument/2006/relationships/image" Target="../media/image1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857" y="1527858"/>
            <a:ext cx="8472669" cy="2114739"/>
          </a:xfrm>
          <a:prstGeom prst="rect">
            <a:avLst/>
          </a:prstGeom>
        </p:spPr>
        <p:txBody>
          <a:bodyPr wrap="square">
            <a:normAutofit fontScale="90000"/>
          </a:bodyPr>
          <a:lstStyle/>
          <a:p>
            <a:pPr algn="ctr"/>
            <a:r>
              <a:rPr lang="en-US" b="1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Sentiment Analysis: </a:t>
            </a:r>
            <a:br>
              <a:rPr lang="en-US" b="1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b="1" dirty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Using ML to quantify public sentiment on people, topics, or organizations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8850" y="3913388"/>
            <a:ext cx="6795913" cy="168486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Cody Houff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Date </a:t>
            </a:r>
            <a:r>
              <a:rPr lang="en-US" dirty="0"/>
              <a:t>4</a:t>
            </a:r>
            <a:r>
              <a:rPr lang="en-US" sz="1800" dirty="0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/25/2022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4A494C1-EE22-4550-BE99-9906139665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775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64"/>
    </mc:Choice>
    <mc:Fallback>
      <p:transition spd="slow" advTm="12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Pretrained Model – Problem I’m Modeling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>
              <a:solidFill>
                <a:srgbClr val="003057"/>
              </a:solidFill>
            </a:endParaRPr>
          </a:p>
          <a:p>
            <a:endParaRPr lang="en-US" dirty="0"/>
          </a:p>
          <a:p>
            <a:endParaRPr lang="en-US" dirty="0">
              <a:solidFill>
                <a:srgbClr val="003057"/>
              </a:solidFill>
            </a:endParaRPr>
          </a:p>
          <a:p>
            <a:endParaRPr lang="en-US" dirty="0"/>
          </a:p>
          <a:p>
            <a:endParaRPr lang="en-US" dirty="0">
              <a:solidFill>
                <a:srgbClr val="003057"/>
              </a:solidFill>
            </a:endParaRPr>
          </a:p>
          <a:p>
            <a:r>
              <a:rPr lang="en-US" dirty="0">
                <a:solidFill>
                  <a:srgbClr val="003057"/>
                </a:solidFill>
              </a:rPr>
              <a:t>Elon Musk buys  </a:t>
            </a:r>
          </a:p>
          <a:p>
            <a:pPr marL="0" indent="0">
              <a:buNone/>
            </a:pPr>
            <a:r>
              <a:rPr lang="en-US" dirty="0">
                <a:solidFill>
                  <a:srgbClr val="003057"/>
                </a:solidFill>
              </a:rPr>
              <a:t>   twitter for $44B</a:t>
            </a:r>
          </a:p>
        </p:txBody>
      </p:sp>
      <p:pic>
        <p:nvPicPr>
          <p:cNvPr id="3074" name="Picture 2" descr="Reddit Logo, history, meaning, symbol, PNG">
            <a:extLst>
              <a:ext uri="{FF2B5EF4-FFF2-40B4-BE49-F238E27FC236}">
                <a16:creationId xmlns:a16="http://schemas.microsoft.com/office/drawing/2014/main" id="{47759394-E83D-4EA6-A1FE-96EA94E23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76" y="1173568"/>
            <a:ext cx="4617720" cy="259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witter logo and symbol, meaning, history, PNG">
            <a:extLst>
              <a:ext uri="{FF2B5EF4-FFF2-40B4-BE49-F238E27FC236}">
                <a16:creationId xmlns:a16="http://schemas.microsoft.com/office/drawing/2014/main" id="{F38FFC68-FDE1-4EA3-ABB0-E8B6B0AAF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9907" y="1815757"/>
            <a:ext cx="3470910" cy="195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person in a suit&#10;&#10;Description automatically generated with low confidence">
            <a:extLst>
              <a:ext uri="{FF2B5EF4-FFF2-40B4-BE49-F238E27FC236}">
                <a16:creationId xmlns:a16="http://schemas.microsoft.com/office/drawing/2014/main" id="{CB5A7EF7-2D56-49AC-8164-64AD597D98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223" b="25428"/>
          <a:stretch/>
        </p:blipFill>
        <p:spPr>
          <a:xfrm>
            <a:off x="3765118" y="3607961"/>
            <a:ext cx="3486939" cy="3132948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5DB6CDC-C2A5-4061-85E1-B061D78400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92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27"/>
    </mc:Choice>
    <mc:Fallback>
      <p:transition spd="slow" advTm="35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Pretrained Model -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2478641"/>
            <a:ext cx="5755958" cy="3781390"/>
          </a:xfrm>
        </p:spPr>
        <p:txBody>
          <a:bodyPr>
            <a:normAutofit fontScale="77500" lnSpcReduction="20000"/>
          </a:bodyPr>
          <a:lstStyle/>
          <a:p>
            <a:endParaRPr lang="en-US" dirty="0"/>
          </a:p>
          <a:p>
            <a:r>
              <a:rPr lang="en-US" dirty="0"/>
              <a:t>Key words “</a:t>
            </a:r>
            <a:r>
              <a:rPr lang="en-US" dirty="0" err="1"/>
              <a:t>Elon+Musk+Twitter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Top 250 posts past week</a:t>
            </a:r>
          </a:p>
          <a:p>
            <a:endParaRPr lang="en-US" dirty="0"/>
          </a:p>
          <a:p>
            <a:r>
              <a:rPr lang="en-US" dirty="0"/>
              <a:t>Top 20 most upvoted </a:t>
            </a:r>
          </a:p>
          <a:p>
            <a:pPr marL="0" indent="0">
              <a:buNone/>
            </a:pPr>
            <a:r>
              <a:rPr lang="en-US" dirty="0"/>
              <a:t>   comments</a:t>
            </a:r>
          </a:p>
          <a:p>
            <a:endParaRPr lang="en-US" dirty="0"/>
          </a:p>
          <a:p>
            <a:r>
              <a:rPr lang="en-US" dirty="0"/>
              <a:t>5,187  comments total</a:t>
            </a:r>
          </a:p>
          <a:p>
            <a:pPr marL="0" indent="0">
              <a:buNone/>
            </a:pPr>
            <a:r>
              <a:rPr lang="en-US" dirty="0"/>
              <a:t>   </a:t>
            </a:r>
            <a:endParaRPr lang="en-US" dirty="0">
              <a:solidFill>
                <a:srgbClr val="003057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10" name="Picture 2" descr="Reddit Logo, history, meaning, symbol, PNG">
            <a:extLst>
              <a:ext uri="{FF2B5EF4-FFF2-40B4-BE49-F238E27FC236}">
                <a16:creationId xmlns:a16="http://schemas.microsoft.com/office/drawing/2014/main" id="{2A86B86C-2347-4D47-ACF5-D9644560F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303386"/>
            <a:ext cx="2484120" cy="1397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Twitter logo and symbol, meaning, history, PNG">
            <a:extLst>
              <a:ext uri="{FF2B5EF4-FFF2-40B4-BE49-F238E27FC236}">
                <a16:creationId xmlns:a16="http://schemas.microsoft.com/office/drawing/2014/main" id="{6A22269C-D1AB-4AD6-A7DC-4FCC6F664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082" y="1464085"/>
            <a:ext cx="1867189" cy="105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1D61F24E-7DF2-4697-B027-CFE242F1494E}"/>
              </a:ext>
            </a:extLst>
          </p:cNvPr>
          <p:cNvSpPr txBox="1">
            <a:spLocks/>
          </p:cNvSpPr>
          <p:nvPr/>
        </p:nvSpPr>
        <p:spPr>
          <a:xfrm>
            <a:off x="6557963" y="2765872"/>
            <a:ext cx="5472111" cy="37813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Key </a:t>
            </a:r>
            <a:r>
              <a:rPr lang="en-US" dirty="0" err="1"/>
              <a:t>words“Elon+Musk+Twitter</a:t>
            </a:r>
            <a:r>
              <a:rPr lang="en-US" dirty="0"/>
              <a:t>”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100 Posts each hour of each day for the past week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13,732 posts total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F30B150-6DAB-4609-BE92-67EB6DDB9B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054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849"/>
    </mc:Choice>
    <mc:Fallback>
      <p:transition spd="slow" advTm="73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Methodology – Pretrained Model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BE0AFF20-8B10-4410-A8D1-3863B909113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013" y="1741131"/>
            <a:ext cx="8037973" cy="4558531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6D760AA-919C-40E0-A69B-5075DC808C05}"/>
              </a:ext>
            </a:extLst>
          </p:cNvPr>
          <p:cNvSpPr/>
          <p:nvPr/>
        </p:nvSpPr>
        <p:spPr>
          <a:xfrm>
            <a:off x="5261810" y="1524000"/>
            <a:ext cx="1652337" cy="4908884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7EAC4E4-B691-45C9-B9B3-A2EBD46150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529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09"/>
    </mc:Choice>
    <mc:Fallback>
      <p:transition spd="slow" advTm="21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Results - Reddit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3057"/>
                </a:solidFill>
              </a:rPr>
              <a:t>About 4.5x as many negative comments as positive</a:t>
            </a:r>
          </a:p>
          <a:p>
            <a:r>
              <a:rPr lang="en-US" dirty="0">
                <a:solidFill>
                  <a:srgbClr val="003057"/>
                </a:solidFill>
              </a:rPr>
              <a:t>2310 negative, 2349 neutral, and 528 positive</a:t>
            </a:r>
            <a:endParaRPr lang="en-US" dirty="0"/>
          </a:p>
          <a:p>
            <a:endParaRPr lang="en-US" dirty="0"/>
          </a:p>
          <a:p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78CAF331-9965-4C2E-AFDA-0F957B59B0D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1"/>
          <a:stretch/>
        </p:blipFill>
        <p:spPr>
          <a:xfrm>
            <a:off x="7665345" y="2427072"/>
            <a:ext cx="4461407" cy="3408729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9902DE9F-FBAB-4DA4-BEBD-1CC83CCD500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2"/>
          <a:stretch/>
        </p:blipFill>
        <p:spPr>
          <a:xfrm>
            <a:off x="65248" y="2197281"/>
            <a:ext cx="7679444" cy="4149989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238B743-BA0A-42F6-9749-E4ADA52DC5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565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35"/>
    </mc:Choice>
    <mc:Fallback>
      <p:transition spd="slow" advTm="56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Results - Reddit</a:t>
            </a: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5E8210C-D535-4620-881B-D1FF1AE940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36" y="1422807"/>
            <a:ext cx="11317964" cy="401238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7CD0010-265F-47A1-802B-53973BB882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037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31"/>
    </mc:Choice>
    <mc:Fallback>
      <p:transition spd="slow" advTm="18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Results - Twitter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3057"/>
                </a:solidFill>
              </a:rPr>
              <a:t>About 2x as many negative posts as positive</a:t>
            </a:r>
          </a:p>
          <a:p>
            <a:r>
              <a:rPr lang="en-US" dirty="0"/>
              <a:t>3856 negative, 7876 neutral, and 2000 positive</a:t>
            </a:r>
          </a:p>
          <a:p>
            <a:endParaRPr lang="en-US" dirty="0"/>
          </a:p>
          <a:p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2049" name="Picture 11" descr="Chart, bar chart&#10;&#10;Description automatically generated">
            <a:extLst>
              <a:ext uri="{FF2B5EF4-FFF2-40B4-BE49-F238E27FC236}">
                <a16:creationId xmlns:a16="http://schemas.microsoft.com/office/drawing/2014/main" id="{087C4133-4EE0-40C6-A48D-33FED26C04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28"/>
          <a:stretch/>
        </p:blipFill>
        <p:spPr bwMode="auto">
          <a:xfrm>
            <a:off x="0" y="2409954"/>
            <a:ext cx="7093527" cy="3845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1F63B5C4-225C-4402-9ED7-C6B629240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199"/>
            <a:ext cx="18188780" cy="692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50" name="Picture 27" descr="Text&#10;&#10;Description automatically generated with low confidence">
            <a:extLst>
              <a:ext uri="{FF2B5EF4-FFF2-40B4-BE49-F238E27FC236}">
                <a16:creationId xmlns:a16="http://schemas.microsoft.com/office/drawing/2014/main" id="{3DD0E975-14F8-421B-B862-6C5EE1521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713" y="2409954"/>
            <a:ext cx="4843287" cy="371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20F95D2-7EEA-4427-A919-86ADE20945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79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56"/>
    </mc:Choice>
    <mc:Fallback>
      <p:transition spd="slow" advTm="45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Results - Twitter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AD4B729-5E64-455F-B608-F494ACBC9E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0" b="7259"/>
          <a:stretch/>
        </p:blipFill>
        <p:spPr bwMode="auto">
          <a:xfrm>
            <a:off x="1707885" y="1080655"/>
            <a:ext cx="8776230" cy="47362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089F09B-5CC6-4C1F-AA73-F31151A628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34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52"/>
    </mc:Choice>
    <mc:Fallback>
      <p:transition spd="slow" advTm="23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11430000" cy="464239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Reddit users had much more negative things to say</a:t>
            </a:r>
          </a:p>
          <a:p>
            <a:pPr marL="0" indent="0">
              <a:buNone/>
            </a:pPr>
            <a:r>
              <a:rPr lang="en-US" dirty="0"/>
              <a:t>   than twitter users and </a:t>
            </a:r>
          </a:p>
          <a:p>
            <a:endParaRPr lang="en-US" dirty="0"/>
          </a:p>
          <a:p>
            <a:r>
              <a:rPr lang="en-US" dirty="0"/>
              <a:t>twitter users were noticeably more neutral on the subject compared to reddit users. </a:t>
            </a:r>
          </a:p>
          <a:p>
            <a:endParaRPr lang="en-US" dirty="0"/>
          </a:p>
          <a:p>
            <a:r>
              <a:rPr lang="en-US" dirty="0"/>
              <a:t>Based on this analysis public sentiment is much more negative.</a:t>
            </a:r>
          </a:p>
          <a:p>
            <a:pPr marL="0" indent="0">
              <a:buNone/>
            </a:pPr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4DD62C8-73F7-49A7-B191-961CFF278F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406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948"/>
    </mc:Choice>
    <mc:Fallback>
      <p:transition spd="slow" advTm="27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Future Work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  <a:p>
            <a:r>
              <a:rPr lang="en-US" dirty="0"/>
              <a:t>Larger models and more data</a:t>
            </a:r>
          </a:p>
          <a:p>
            <a:endParaRPr lang="en-US" dirty="0"/>
          </a:p>
          <a:p>
            <a:r>
              <a:rPr lang="en-US" dirty="0"/>
              <a:t>Word cloud for negative and positive </a:t>
            </a:r>
          </a:p>
          <a:p>
            <a:pPr marL="0" indent="0">
              <a:buNone/>
            </a:pPr>
            <a:r>
              <a:rPr lang="en-US" dirty="0"/>
              <a:t>   sentiment.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Live tracking visualizations </a:t>
            </a:r>
          </a:p>
          <a:p>
            <a:endParaRPr lang="en-US" dirty="0"/>
          </a:p>
          <a:p>
            <a:r>
              <a:rPr lang="en-US" dirty="0"/>
              <a:t>Used for stock trading or predictive markets</a:t>
            </a:r>
            <a:endParaRPr lang="en-US" baseline="-25000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839A293-EFBD-4F5E-B468-4A7DB200A6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80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17"/>
    </mc:Choice>
    <mc:Fallback>
      <p:transition spd="slow" advTm="29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Works Cited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25235"/>
            <a:ext cx="11430000" cy="5514109"/>
          </a:xfrm>
        </p:spPr>
        <p:txBody>
          <a:bodyPr>
            <a:normAutofit fontScale="25000" lnSpcReduction="20000"/>
          </a:bodyPr>
          <a:lstStyle/>
          <a:p>
            <a:endParaRPr lang="en-US" sz="4400" dirty="0"/>
          </a:p>
          <a:p>
            <a:r>
              <a:rPr lang="en-US" sz="4400" dirty="0"/>
              <a:t>[1] </a:t>
            </a:r>
            <a:r>
              <a:rPr lang="en-US" sz="4400" dirty="0" err="1"/>
              <a:t>Socher</a:t>
            </a:r>
            <a:r>
              <a:rPr lang="en-US" sz="4400" dirty="0"/>
              <a:t>, Richard </a:t>
            </a:r>
            <a:r>
              <a:rPr lang="el-GR" sz="4400" dirty="0"/>
              <a:t>κ.ά. ‘</a:t>
            </a:r>
            <a:r>
              <a:rPr lang="en-US" sz="4400" dirty="0"/>
              <a:t>Recursive Deep Models for Semantic Compositionality Over a Sentiment Treebank’. Proceedings of the 2013 Conference on Empirical Methods in Natural Language Processing. Seattle, Washington, USA: Association for Computational Linguistics, 2013. 1631–1642. Web.</a:t>
            </a:r>
          </a:p>
          <a:p>
            <a:r>
              <a:rPr lang="en-US" sz="4400" dirty="0"/>
              <a:t>[2] Devlin, Jacob </a:t>
            </a:r>
            <a:r>
              <a:rPr lang="el-GR" sz="4400" dirty="0"/>
              <a:t>κ.ά. ‘</a:t>
            </a:r>
            <a:r>
              <a:rPr lang="en-US" sz="4400" dirty="0"/>
              <a:t>BERT: Pre-training of Deep Bidirectional Transformers for Language Understanding’. 2018. Web.</a:t>
            </a:r>
          </a:p>
          <a:p>
            <a:r>
              <a:rPr lang="en-US" sz="4400" dirty="0"/>
              <a:t>[3] </a:t>
            </a:r>
            <a:r>
              <a:rPr lang="en-US" sz="4400" dirty="0" err="1"/>
              <a:t>Sanh</a:t>
            </a:r>
            <a:r>
              <a:rPr lang="en-US" sz="4400" dirty="0"/>
              <a:t>, Victor </a:t>
            </a:r>
            <a:r>
              <a:rPr lang="el-GR" sz="4400" dirty="0"/>
              <a:t>κ.ά. ‘</a:t>
            </a:r>
            <a:r>
              <a:rPr lang="en-US" sz="4400" dirty="0" err="1"/>
              <a:t>DistilBERT</a:t>
            </a:r>
            <a:r>
              <a:rPr lang="en-US" sz="4400" dirty="0"/>
              <a:t>, a distilled version of BERT: smaller, faster, cheaper and lighter’. 2019. Web.</a:t>
            </a:r>
          </a:p>
          <a:p>
            <a:r>
              <a:rPr lang="en-US" sz="4400" dirty="0"/>
              <a:t>[4] </a:t>
            </a:r>
            <a:r>
              <a:rPr lang="en-US" sz="4400" dirty="0" err="1"/>
              <a:t>Pagolu</a:t>
            </a:r>
            <a:r>
              <a:rPr lang="en-US" sz="4400" dirty="0"/>
              <a:t>, Venkata </a:t>
            </a:r>
            <a:r>
              <a:rPr lang="en-US" sz="4400" dirty="0" err="1"/>
              <a:t>Sasank</a:t>
            </a:r>
            <a:r>
              <a:rPr lang="en-US" sz="4400" dirty="0"/>
              <a:t> </a:t>
            </a:r>
            <a:r>
              <a:rPr lang="el-GR" sz="4400" dirty="0"/>
              <a:t>κ.ά. ‘</a:t>
            </a:r>
            <a:r>
              <a:rPr lang="en-US" sz="4400" dirty="0"/>
              <a:t>Sentiment Analysis of Twitter Data for Predicting Stock Market Movements’. </a:t>
            </a:r>
            <a:r>
              <a:rPr lang="en-US" sz="4400" dirty="0" err="1"/>
              <a:t>CoRR</a:t>
            </a:r>
            <a:r>
              <a:rPr lang="en-US" sz="4400" dirty="0"/>
              <a:t> abs/1610.09225 (2016): n. </a:t>
            </a:r>
            <a:r>
              <a:rPr lang="en-US" sz="4400" dirty="0" err="1"/>
              <a:t>pag</a:t>
            </a:r>
            <a:r>
              <a:rPr lang="en-US" sz="4400" dirty="0"/>
              <a:t>. Web.</a:t>
            </a:r>
          </a:p>
          <a:p>
            <a:r>
              <a:rPr lang="en-US" sz="4400" dirty="0"/>
              <a:t>[5] </a:t>
            </a:r>
            <a:r>
              <a:rPr lang="en-US" sz="4400" dirty="0" err="1"/>
              <a:t>Kabbani</a:t>
            </a:r>
            <a:r>
              <a:rPr lang="en-US" sz="4400" dirty="0"/>
              <a:t>, Taylan, </a:t>
            </a:r>
            <a:r>
              <a:rPr lang="el-GR" sz="4400" dirty="0"/>
              <a:t>και </a:t>
            </a:r>
            <a:r>
              <a:rPr lang="en-US" sz="4400" dirty="0" err="1"/>
              <a:t>Fatih</a:t>
            </a:r>
            <a:r>
              <a:rPr lang="en-US" sz="4400" dirty="0"/>
              <a:t> Enes </a:t>
            </a:r>
            <a:r>
              <a:rPr lang="en-US" sz="4400" dirty="0" err="1"/>
              <a:t>Usta</a:t>
            </a:r>
            <a:r>
              <a:rPr lang="en-US" sz="4400" dirty="0"/>
              <a:t>. ‘Predicting The Stock Trend Using News Sentiment Analysis and Technical Indicators in Spark’. 2022. Web.</a:t>
            </a:r>
          </a:p>
          <a:p>
            <a:r>
              <a:rPr lang="en-US" sz="4400" dirty="0"/>
              <a:t>[6] Gupta, Shashank. “Sentiment Analysis: Concept, Analysis and Applications.” Medium, Towards Data Science, 19 Jan. 2018, https://towardsdatascience.com/sentiment-analysis-concept-analysis-and-applications-6c94d6f58c17.</a:t>
            </a:r>
          </a:p>
          <a:p>
            <a:r>
              <a:rPr lang="en-US" sz="4400" dirty="0"/>
              <a:t>[7] “Sentiment Analysis Using Python - </a:t>
            </a:r>
            <a:r>
              <a:rPr lang="en-US" sz="4400" dirty="0" err="1"/>
              <a:t>NewsCatcher</a:t>
            </a:r>
            <a:r>
              <a:rPr lang="en-US" sz="4400" dirty="0"/>
              <a:t>.” , 18 Jan. 2022, https://newscatcherapi.com/blog/sentiment-analysis-using-python.</a:t>
            </a:r>
          </a:p>
          <a:p>
            <a:r>
              <a:rPr lang="en-US" sz="4400" dirty="0"/>
              <a:t>[8] Rajapakse, </a:t>
            </a:r>
            <a:r>
              <a:rPr lang="en-US" sz="4400" dirty="0" err="1"/>
              <a:t>Thilina</a:t>
            </a:r>
            <a:r>
              <a:rPr lang="en-US" sz="4400" dirty="0"/>
              <a:t>. “To Distil or Not to Distil: Bert, Roberta, and </a:t>
            </a:r>
            <a:r>
              <a:rPr lang="en-US" sz="4400" dirty="0" err="1"/>
              <a:t>Xlnet</a:t>
            </a:r>
            <a:r>
              <a:rPr lang="en-US" sz="4400" dirty="0"/>
              <a:t>.” Medium, Towards Data Science, 7 Feb. 2020, https://towardsdatascience.com/to-distil-or-not-to-distil-bert-roberta-and-xlnet-c777ad92f8.</a:t>
            </a:r>
          </a:p>
          <a:p>
            <a:r>
              <a:rPr lang="en-US" sz="4400" dirty="0"/>
              <a:t>[9] </a:t>
            </a:r>
            <a:r>
              <a:rPr lang="en-US" sz="4400" dirty="0" err="1"/>
              <a:t>Ganta</a:t>
            </a:r>
            <a:r>
              <a:rPr lang="en-US" sz="4400" dirty="0"/>
              <a:t>, </a:t>
            </a:r>
            <a:r>
              <a:rPr lang="en-US" sz="4400" dirty="0" err="1"/>
              <a:t>Raviteja</a:t>
            </a:r>
            <a:r>
              <a:rPr lang="en-US" sz="4400" dirty="0"/>
              <a:t>. “Sentiment Analysis Using Bert and Hugging Face.” Ravi.ai, 24 Nov. 1970, https://raviteja-ganta.github.io/sentiment-analysis-using-bert-and-hugging-face.</a:t>
            </a:r>
          </a:p>
          <a:p>
            <a:r>
              <a:rPr lang="en-US" sz="4400" dirty="0"/>
              <a:t>[10] Liu, </a:t>
            </a:r>
            <a:r>
              <a:rPr lang="en-US" sz="4400" dirty="0" err="1"/>
              <a:t>Yinhan</a:t>
            </a:r>
            <a:r>
              <a:rPr lang="en-US" sz="4400" dirty="0"/>
              <a:t> </a:t>
            </a:r>
            <a:r>
              <a:rPr lang="el-GR" sz="4400" dirty="0"/>
              <a:t>κ.ά. ‘</a:t>
            </a:r>
            <a:r>
              <a:rPr lang="en-US" sz="4400" dirty="0" err="1"/>
              <a:t>RoBERTa</a:t>
            </a:r>
            <a:r>
              <a:rPr lang="en-US" sz="4400" dirty="0"/>
              <a:t>: A Robustly Optimized BERT Pretraining Approach’. </a:t>
            </a:r>
            <a:r>
              <a:rPr lang="en-US" sz="4400" dirty="0" err="1"/>
              <a:t>CoRR</a:t>
            </a:r>
            <a:r>
              <a:rPr lang="en-US" sz="4400" dirty="0"/>
              <a:t> abs/1907.11692 (2019): n. </a:t>
            </a:r>
            <a:r>
              <a:rPr lang="en-US" sz="4400" dirty="0" err="1"/>
              <a:t>pag</a:t>
            </a:r>
            <a:r>
              <a:rPr lang="en-US" sz="4400" dirty="0"/>
              <a:t>. Web.</a:t>
            </a:r>
          </a:p>
          <a:p>
            <a:r>
              <a:rPr lang="en-US" sz="4400" dirty="0"/>
              <a:t>[11] Yang, Zhilin </a:t>
            </a:r>
            <a:r>
              <a:rPr lang="el-GR" sz="4400" dirty="0"/>
              <a:t>κ.ά. ‘</a:t>
            </a:r>
            <a:r>
              <a:rPr lang="en-US" sz="4400" dirty="0" err="1"/>
              <a:t>XLNet</a:t>
            </a:r>
            <a:r>
              <a:rPr lang="en-US" sz="4400" dirty="0"/>
              <a:t>: Generalized Autoregressive Pretraining for Language Understanding’. </a:t>
            </a:r>
            <a:r>
              <a:rPr lang="en-US" sz="4400" dirty="0" err="1"/>
              <a:t>CoRR</a:t>
            </a:r>
            <a:r>
              <a:rPr lang="en-US" sz="4400" dirty="0"/>
              <a:t> abs/1906.08237 (2019): n. </a:t>
            </a:r>
            <a:r>
              <a:rPr lang="en-US" sz="4400" dirty="0" err="1"/>
              <a:t>pag</a:t>
            </a:r>
            <a:r>
              <a:rPr lang="en-US" sz="4400" dirty="0"/>
              <a:t>. Web.</a:t>
            </a:r>
          </a:p>
          <a:p>
            <a:r>
              <a:rPr lang="en-US" sz="4400" dirty="0"/>
              <a:t>[12] “</a:t>
            </a:r>
            <a:r>
              <a:rPr lang="en-US" sz="4400" dirty="0" err="1"/>
              <a:t>Cardiffnlp</a:t>
            </a:r>
            <a:r>
              <a:rPr lang="en-US" sz="4400" dirty="0"/>
              <a:t>/Twitter-Roberta-Base-Sentiment-Latest at Main.” </a:t>
            </a:r>
            <a:r>
              <a:rPr lang="en-US" sz="4400" dirty="0" err="1"/>
              <a:t>Cardiffnlp</a:t>
            </a:r>
            <a:r>
              <a:rPr lang="en-US" sz="4400" dirty="0"/>
              <a:t>/Twitter-Roberta-Base-Sentiment-Latest at Main, https://huggingface.co/cardiffnlp/twitter-roberta-base-sentiment-latest/tree/main. </a:t>
            </a:r>
          </a:p>
          <a:p>
            <a:r>
              <a:rPr lang="en-US" sz="4400" dirty="0"/>
              <a:t>[13] Briggs, James. “How to Use the Reddit API in Python.” Medium, Towards Data Science, 2 Sept. 2021, https://towardsdatascience.com/how-to-use-the-reddit-api-in-python-5e05ddfd1e5c.</a:t>
            </a:r>
          </a:p>
          <a:p>
            <a:r>
              <a:rPr lang="en-US" sz="4400" dirty="0"/>
              <a:t>[14] “Twitter Development Portal.” Twitter, Twitter, https://developer.twitter.com/en/portal/dashboard. </a:t>
            </a:r>
          </a:p>
          <a:p>
            <a:r>
              <a:rPr lang="en-US" sz="4400" dirty="0"/>
              <a:t>[15] Edward, Andrew. “An Extensive Guide to Collecting Tweets from Twitter API V2 for Academic Research Using Python 3.” Medium, Towards Data Science, 17 June 2021, https://towardsdatascience.com/an-extensive-guide-to-collecting-tweets-from-twitter-api-v2-for-academic-research-using-python-3-518fcb71df2a.</a:t>
            </a:r>
          </a:p>
          <a:p>
            <a:r>
              <a:rPr lang="en-US" sz="4400" dirty="0"/>
              <a:t>[16] Liu, </a:t>
            </a:r>
            <a:r>
              <a:rPr lang="en-US" sz="4400" dirty="0" err="1"/>
              <a:t>Yinhan</a:t>
            </a:r>
            <a:r>
              <a:rPr lang="en-US" sz="4400" dirty="0"/>
              <a:t> </a:t>
            </a:r>
            <a:r>
              <a:rPr lang="el-GR" sz="4400" dirty="0"/>
              <a:t>κ.ά. ‘</a:t>
            </a:r>
            <a:r>
              <a:rPr lang="en-US" sz="4400" dirty="0" err="1"/>
              <a:t>RoBERTa</a:t>
            </a:r>
            <a:r>
              <a:rPr lang="en-US" sz="4400" dirty="0"/>
              <a:t>: A Robustly Optimized BERT Pretraining Approach’. </a:t>
            </a:r>
            <a:r>
              <a:rPr lang="en-US" sz="4400" dirty="0" err="1"/>
              <a:t>CoRR</a:t>
            </a:r>
            <a:r>
              <a:rPr lang="en-US" sz="4400" dirty="0"/>
              <a:t> abs/1907.11692 (2019): n. </a:t>
            </a:r>
            <a:r>
              <a:rPr lang="en-US" sz="4400" dirty="0" err="1"/>
              <a:t>pag</a:t>
            </a:r>
            <a:r>
              <a:rPr lang="en-US" sz="4400" dirty="0"/>
              <a:t>. Web.</a:t>
            </a:r>
          </a:p>
          <a:p>
            <a:r>
              <a:rPr lang="en-US" sz="4400" dirty="0"/>
              <a:t>[17] “</a:t>
            </a:r>
            <a:r>
              <a:rPr lang="en-US" sz="4400" dirty="0" err="1"/>
              <a:t>Cardiffnlp</a:t>
            </a:r>
            <a:r>
              <a:rPr lang="en-US" sz="4400" dirty="0"/>
              <a:t>/Twitter-Roberta-Base-Sentiment-Latest at Main.” </a:t>
            </a:r>
            <a:r>
              <a:rPr lang="en-US" sz="4400" dirty="0" err="1"/>
              <a:t>Cardiffnlp</a:t>
            </a:r>
            <a:r>
              <a:rPr lang="en-US" sz="4400" dirty="0"/>
              <a:t>/Twitter-Roberta-Base-Sentiment-Latest at Main, https://huggingface.co/cardiffnlp/twitter-roberta-base-sentiment-latest/tree/main.</a:t>
            </a:r>
          </a:p>
          <a:p>
            <a:r>
              <a:rPr lang="en-US" sz="4400" dirty="0"/>
              <a:t>[18] “</a:t>
            </a:r>
            <a:r>
              <a:rPr lang="en-US" sz="4400" dirty="0" err="1"/>
              <a:t>Api</a:t>
            </a:r>
            <a:r>
              <a:rPr lang="en-US" sz="4400" dirty="0"/>
              <a:t> Documentation.” Reddit.com: API Documentation, https://www.reddit.com/dev/api/.</a:t>
            </a:r>
          </a:p>
          <a:p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AF45284-DAA0-4527-8B65-39D860E3EF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86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28"/>
    </mc:Choice>
    <mc:Fallback>
      <p:transition spd="slow" advTm="4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Introduction to Sentiment Analysis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483238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3057"/>
                </a:solidFill>
              </a:rPr>
              <a:t>What is it?</a:t>
            </a:r>
          </a:p>
          <a:p>
            <a:endParaRPr lang="en-US" dirty="0">
              <a:solidFill>
                <a:srgbClr val="003057"/>
              </a:solidFill>
            </a:endParaRPr>
          </a:p>
          <a:p>
            <a:r>
              <a:rPr lang="en-US" dirty="0">
                <a:solidFill>
                  <a:srgbClr val="003057"/>
                </a:solidFill>
              </a:rPr>
              <a:t>Sentiment analysis is the use of natural language processing and text analysis to systematically identify, extract, quantify, and study affective states and subjective information. </a:t>
            </a:r>
          </a:p>
          <a:p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07AC066-B2E6-4086-A5AC-31FD7D4F77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744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37"/>
    </mc:Choice>
    <mc:Fallback>
      <p:transition spd="slow" advTm="18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Introduction to Sentiment Analysis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483238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3057"/>
                </a:solidFill>
              </a:rPr>
              <a:t>Simple cases</a:t>
            </a:r>
          </a:p>
          <a:p>
            <a:pPr lvl="1"/>
            <a:r>
              <a:rPr lang="en-US" dirty="0"/>
              <a:t>Mastercraft</a:t>
            </a:r>
            <a:r>
              <a:rPr lang="en-US" dirty="0">
                <a:solidFill>
                  <a:srgbClr val="003057"/>
                </a:solidFill>
              </a:rPr>
              <a:t> has the best lines of all boats</a:t>
            </a:r>
          </a:p>
          <a:p>
            <a:pPr lvl="1"/>
            <a:r>
              <a:rPr lang="en-US" dirty="0">
                <a:solidFill>
                  <a:srgbClr val="003057"/>
                </a:solidFill>
              </a:rPr>
              <a:t>Pastel-colored boats from Florida are ugly.</a:t>
            </a:r>
          </a:p>
          <a:p>
            <a:pPr lvl="1"/>
            <a:r>
              <a:rPr lang="en-US" dirty="0">
                <a:solidFill>
                  <a:srgbClr val="003057"/>
                </a:solidFill>
              </a:rPr>
              <a:t>I dislike old fixer upper boats.</a:t>
            </a:r>
          </a:p>
          <a:p>
            <a:pPr lvl="1"/>
            <a:endParaRPr lang="en-US" dirty="0">
              <a:solidFill>
                <a:srgbClr val="003057"/>
              </a:solidFill>
            </a:endParaRPr>
          </a:p>
          <a:p>
            <a:r>
              <a:rPr lang="en-US" dirty="0">
                <a:solidFill>
                  <a:srgbClr val="003057"/>
                </a:solidFill>
              </a:rPr>
              <a:t>More challenging examples</a:t>
            </a:r>
          </a:p>
          <a:p>
            <a:pPr lvl="1"/>
            <a:r>
              <a:rPr lang="en-US" dirty="0">
                <a:solidFill>
                  <a:srgbClr val="003057"/>
                </a:solidFill>
              </a:rPr>
              <a:t>I do not dislike boots. </a:t>
            </a:r>
          </a:p>
          <a:p>
            <a:pPr lvl="1"/>
            <a:r>
              <a:rPr lang="en-US" dirty="0">
                <a:solidFill>
                  <a:srgbClr val="003057"/>
                </a:solidFill>
              </a:rPr>
              <a:t>Disliking socks is not really my thing</a:t>
            </a:r>
          </a:p>
          <a:p>
            <a:pPr lvl="1"/>
            <a:r>
              <a:rPr lang="en-US" dirty="0">
                <a:solidFill>
                  <a:srgbClr val="003057"/>
                </a:solidFill>
              </a:rPr>
              <a:t>I'd really truly love going out in this weather!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FA24DB8-884A-4177-99AD-01053ACE0E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990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21"/>
    </mc:Choice>
    <mc:Fallback>
      <p:transition spd="slow" advTm="51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Applications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11430000" cy="4768220"/>
          </a:xfrm>
        </p:spPr>
        <p:txBody>
          <a:bodyPr>
            <a:normAutofit/>
          </a:bodyPr>
          <a:lstStyle/>
          <a:p>
            <a:r>
              <a:rPr lang="en-US" dirty="0"/>
              <a:t>Governments can be aligned with the people</a:t>
            </a:r>
            <a:r>
              <a:rPr lang="en-US" dirty="0">
                <a:solidFill>
                  <a:srgbClr val="003057"/>
                </a:solidFill>
              </a:rPr>
              <a:t>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Used for stock trading or predictive markets</a:t>
            </a:r>
            <a:endParaRPr lang="en-US" baseline="-25000" dirty="0"/>
          </a:p>
          <a:p>
            <a:endParaRPr lang="en-US" dirty="0">
              <a:solidFill>
                <a:srgbClr val="003057"/>
              </a:solidFill>
            </a:endParaRPr>
          </a:p>
          <a:p>
            <a:r>
              <a:rPr lang="en-US" dirty="0">
                <a:solidFill>
                  <a:srgbClr val="003057"/>
                </a:solidFill>
              </a:rPr>
              <a:t>Effective Public Policy making</a:t>
            </a:r>
          </a:p>
          <a:p>
            <a:endParaRPr lang="en-US" dirty="0">
              <a:solidFill>
                <a:srgbClr val="003057"/>
              </a:solidFill>
            </a:endParaRPr>
          </a:p>
          <a:p>
            <a:r>
              <a:rPr lang="en-US" dirty="0">
                <a:solidFill>
                  <a:srgbClr val="003057"/>
                </a:solidFill>
              </a:rPr>
              <a:t>Effective Company strategies</a:t>
            </a:r>
          </a:p>
          <a:p>
            <a:endParaRPr lang="en-US" dirty="0"/>
          </a:p>
          <a:p>
            <a:endParaRPr lang="en-US" dirty="0">
              <a:solidFill>
                <a:srgbClr val="003057"/>
              </a:solidFill>
            </a:endParaRPr>
          </a:p>
          <a:p>
            <a:endParaRPr lang="en-US" dirty="0">
              <a:solidFill>
                <a:srgbClr val="003057"/>
              </a:solidFill>
            </a:endParaRPr>
          </a:p>
          <a:p>
            <a:pPr lvl="2"/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800845E-15EE-46A0-96B1-354360F115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116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39"/>
    </mc:Choice>
    <mc:Fallback>
      <p:transition spd="slow" advTm="34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Overview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5441794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003057"/>
              </a:solidFill>
            </a:endParaRPr>
          </a:p>
          <a:p>
            <a:r>
              <a:rPr lang="en-US" dirty="0">
                <a:solidFill>
                  <a:srgbClr val="003057"/>
                </a:solidFill>
              </a:rPr>
              <a:t>Part 1: Custom Model</a:t>
            </a:r>
          </a:p>
          <a:p>
            <a:pPr lvl="1"/>
            <a:r>
              <a:rPr lang="en-US" dirty="0"/>
              <a:t>Similar to </a:t>
            </a:r>
            <a:r>
              <a:rPr lang="en-US" dirty="0" err="1"/>
              <a:t>DistilBERT</a:t>
            </a:r>
            <a:endParaRPr lang="en-US" dirty="0">
              <a:solidFill>
                <a:srgbClr val="003057"/>
              </a:solidFill>
            </a:endParaRPr>
          </a:p>
          <a:p>
            <a:pPr lvl="1"/>
            <a:r>
              <a:rPr lang="en-US" dirty="0">
                <a:solidFill>
                  <a:srgbClr val="003057"/>
                </a:solidFill>
              </a:rPr>
              <a:t>Using  Data from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3057"/>
                </a:solidFill>
              </a:rPr>
              <a:t>   Stanford Sentiment Treebank v2 (SST2)</a:t>
            </a:r>
          </a:p>
          <a:p>
            <a:pPr lvl="1"/>
            <a:endParaRPr lang="en-US" dirty="0"/>
          </a:p>
          <a:p>
            <a:pPr lvl="1"/>
            <a:endParaRPr lang="en-US" dirty="0">
              <a:solidFill>
                <a:srgbClr val="003057"/>
              </a:solidFill>
            </a:endParaRPr>
          </a:p>
          <a:p>
            <a:r>
              <a:rPr lang="en-US" dirty="0"/>
              <a:t>Part 2: Pretrained Model </a:t>
            </a:r>
            <a:endParaRPr lang="en-US" dirty="0">
              <a:solidFill>
                <a:srgbClr val="003057"/>
              </a:solidFill>
            </a:endParaRPr>
          </a:p>
          <a:p>
            <a:pPr lvl="1"/>
            <a:r>
              <a:rPr lang="en-US" dirty="0">
                <a:solidFill>
                  <a:srgbClr val="003057"/>
                </a:solidFill>
              </a:rPr>
              <a:t>Twitter </a:t>
            </a:r>
          </a:p>
          <a:p>
            <a:pPr lvl="1"/>
            <a:r>
              <a:rPr lang="en-US" dirty="0">
                <a:solidFill>
                  <a:srgbClr val="003057"/>
                </a:solidFill>
              </a:rPr>
              <a:t>Reddit</a:t>
            </a:r>
            <a:endParaRPr lang="en-US" dirty="0"/>
          </a:p>
          <a:p>
            <a:pPr lvl="1"/>
            <a:r>
              <a:rPr lang="en-US" dirty="0">
                <a:solidFill>
                  <a:srgbClr val="003057"/>
                </a:solidFill>
              </a:rPr>
              <a:t>Public Sentiment on Elon Musk </a:t>
            </a:r>
          </a:p>
          <a:p>
            <a:pPr marL="457200" lvl="1" indent="0">
              <a:buNone/>
            </a:pPr>
            <a:r>
              <a:rPr lang="en-US" dirty="0"/>
              <a:t>   </a:t>
            </a:r>
            <a:r>
              <a:rPr lang="en-US" dirty="0">
                <a:solidFill>
                  <a:srgbClr val="003057"/>
                </a:solidFill>
              </a:rPr>
              <a:t>buying/taking over Twitter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ABBD272-6F3D-4DAA-A314-4686E2F227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13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821"/>
    </mc:Choice>
    <mc:Fallback>
      <p:transition spd="slow" advTm="31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Custom Model -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Stanford Sentiment Treebank (SST-2)</a:t>
            </a:r>
          </a:p>
          <a:p>
            <a:r>
              <a:rPr lang="en-US" dirty="0"/>
              <a:t>11,855 sentences </a:t>
            </a:r>
          </a:p>
          <a:p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10" name="Picture 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082B91B-A729-4269-A64B-99635BF61B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37" y="2836682"/>
            <a:ext cx="10161363" cy="338169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1959A8C-27DC-4886-8F20-E6C870E716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61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600"/>
    </mc:Choice>
    <mc:Fallback>
      <p:transition spd="slow" advTm="30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Custom Model - Specs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 was able to get good results </a:t>
            </a:r>
          </a:p>
          <a:p>
            <a:pPr marL="0" indent="0">
              <a:buNone/>
            </a:pPr>
            <a:r>
              <a:rPr lang="en-US" dirty="0"/>
              <a:t>   using an architecture similar to 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DistilBERT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   (6-layer, 768-hidden, 12-heads, </a:t>
            </a:r>
          </a:p>
          <a:p>
            <a:pPr marL="0" indent="0">
              <a:buNone/>
            </a:pPr>
            <a:r>
              <a:rPr lang="en-US" dirty="0"/>
              <a:t>   66M parameters) </a:t>
            </a:r>
          </a:p>
          <a:p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D1AF28-AB17-4872-8618-D075377F0C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0909" y="1596974"/>
            <a:ext cx="5016009" cy="4413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D446A69-80FC-41D3-A55F-D3D450BDD4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971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43"/>
    </mc:Choice>
    <mc:Fallback>
      <p:transition spd="slow" advTm="32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Custom Model - Methodology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D1AF28-AB17-4872-8618-D075377F0C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0909" y="1596974"/>
            <a:ext cx="5016009" cy="4413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7A4848-7C7B-4898-9F09-4EF4C48FF7B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777"/>
          <a:stretch/>
        </p:blipFill>
        <p:spPr bwMode="auto">
          <a:xfrm>
            <a:off x="595082" y="1654636"/>
            <a:ext cx="5500918" cy="429778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719E6B3B-6C99-4061-BF30-F05E969D72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5564" y="489286"/>
            <a:ext cx="1927282" cy="981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8E02C6C-F6A9-47AC-8C3E-74165B53E5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09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463"/>
    </mc:Choice>
    <mc:Fallback>
      <p:transition spd="slow" advTm="674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Custom Model - 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3057"/>
                </a:solidFill>
              </a:rPr>
              <a:t>Results – 86% accu</a:t>
            </a:r>
            <a:r>
              <a:rPr lang="en-US" dirty="0"/>
              <a:t>racy</a:t>
            </a:r>
            <a:r>
              <a:rPr lang="en-US" dirty="0">
                <a:solidFill>
                  <a:srgbClr val="003057"/>
                </a:solidFill>
              </a:rPr>
              <a:t> on SST-2 dataset </a:t>
            </a:r>
            <a:endParaRPr lang="en-US" dirty="0"/>
          </a:p>
          <a:p>
            <a:endParaRPr lang="en-US" dirty="0"/>
          </a:p>
          <a:p>
            <a:endParaRPr lang="en-US" dirty="0">
              <a:solidFill>
                <a:srgbClr val="003057"/>
              </a:solidFill>
            </a:endParaRP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7A57853-5916-4D86-B959-DBB40842F7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99" y="1755812"/>
            <a:ext cx="10974802" cy="400767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20EC201-078F-4102-AFD7-C89C65C1B2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081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601"/>
    </mc:Choice>
    <mc:Fallback>
      <p:transition spd="slow" advTm="38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TotalTime>307</TotalTime>
  <Words>1021</Words>
  <Application>Microsoft Office PowerPoint</Application>
  <PresentationFormat>Widescreen</PresentationFormat>
  <Paragraphs>142</Paragraphs>
  <Slides>19</Slides>
  <Notes>1</Notes>
  <HiddenSlides>0</HiddenSlides>
  <MMClips>19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Roboto</vt:lpstr>
      <vt:lpstr>Custom Design</vt:lpstr>
      <vt:lpstr>1_Custom Design</vt:lpstr>
      <vt:lpstr>Sentiment Analysis:  Using ML to quantify public sentiment on people, topics, or organizations</vt:lpstr>
      <vt:lpstr>Introduction to Sentiment Analysis</vt:lpstr>
      <vt:lpstr>Introduction to Sentiment Analysis</vt:lpstr>
      <vt:lpstr>Applications </vt:lpstr>
      <vt:lpstr>Overview </vt:lpstr>
      <vt:lpstr>Custom Model - Data</vt:lpstr>
      <vt:lpstr>Custom Model - Specs</vt:lpstr>
      <vt:lpstr>Custom Model - Methodology</vt:lpstr>
      <vt:lpstr>Custom Model - Results</vt:lpstr>
      <vt:lpstr>Pretrained Model – Problem I’m Modeling</vt:lpstr>
      <vt:lpstr>Pretrained Model - Data</vt:lpstr>
      <vt:lpstr>Methodology – Pretrained Model</vt:lpstr>
      <vt:lpstr>Results - Reddit</vt:lpstr>
      <vt:lpstr>Results - Reddit</vt:lpstr>
      <vt:lpstr>Results - Twitter</vt:lpstr>
      <vt:lpstr>Results - Twitter</vt:lpstr>
      <vt:lpstr>Summary</vt:lpstr>
      <vt:lpstr>Future Work 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Analysis:  Using ML to quantify public sentiment on people, topics, or organizations</dc:title>
  <dc:creator>cody houff</dc:creator>
  <cp:lastModifiedBy>cody houff</cp:lastModifiedBy>
  <cp:revision>81</cp:revision>
  <dcterms:created xsi:type="dcterms:W3CDTF">2022-05-01T09:23:13Z</dcterms:created>
  <dcterms:modified xsi:type="dcterms:W3CDTF">2022-05-01T14:30:33Z</dcterms:modified>
</cp:coreProperties>
</file>

<file path=docProps/thumbnail.jpeg>
</file>